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8" r:id="rId6"/>
    <p:sldId id="269" r:id="rId7"/>
    <p:sldId id="271" r:id="rId8"/>
    <p:sldId id="260" r:id="rId9"/>
    <p:sldId id="263" r:id="rId10"/>
    <p:sldId id="267" r:id="rId1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75895" autoAdjust="0"/>
  </p:normalViewPr>
  <p:slideViewPr>
    <p:cSldViewPr>
      <p:cViewPr varScale="1">
        <p:scale>
          <a:sx n="44" d="100"/>
          <a:sy n="44" d="100"/>
        </p:scale>
        <p:origin x="1466" y="3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742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D03179-8B51-4C1F-AFF0-15B984C2B7EA}" type="doc">
      <dgm:prSet loTypeId="urn:microsoft.com/office/officeart/2005/8/layout/hChevron3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20A0321-CBB4-4732-88F6-251D5290642A}">
      <dgm:prSet phldrT="[Text]" custT="1"/>
      <dgm:spPr/>
      <dgm:t>
        <a:bodyPr/>
        <a:lstStyle/>
        <a:p>
          <a:pPr algn="ctr"/>
          <a:r>
            <a:rPr lang="en-US" sz="2000" b="1" dirty="0">
              <a:latin typeface="Calibri" panose="020F0502020204030204" pitchFamily="34" charset="0"/>
              <a:cs typeface="Calibri" panose="020F0502020204030204" pitchFamily="34" charset="0"/>
            </a:rPr>
            <a:t>Get Data</a:t>
          </a:r>
        </a:p>
        <a:p>
          <a:pPr algn="ctr"/>
          <a:r>
            <a:rPr lang="en-US" sz="2000" dirty="0">
              <a:latin typeface="Calibri" panose="020F0502020204030204" pitchFamily="34" charset="0"/>
              <a:cs typeface="Calibri" panose="020F0502020204030204" pitchFamily="34" charset="0"/>
            </a:rPr>
            <a:t>Kaggle database:</a:t>
          </a:r>
        </a:p>
        <a:p>
          <a:pPr algn="l"/>
          <a:r>
            <a:rPr lang="en-US" sz="1600" b="0" i="0" dirty="0">
              <a:latin typeface="Calibri" panose="020F0502020204030204" pitchFamily="34" charset="0"/>
              <a:cs typeface="Calibri" panose="020F0502020204030204" pitchFamily="34" charset="0"/>
            </a:rPr>
            <a:t> 180 K+ recipes and 700K+ recipe reviews covering 18 years of user interactions and uploads on Food.com</a:t>
          </a:r>
          <a:endParaRPr lang="en-US" sz="16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3769F51-2A5E-4D7F-9082-C48267E85BFD}" type="parTrans" cxnId="{6BA70D65-2904-4EFF-AEE8-E6BB27D07BA3}">
      <dgm:prSet/>
      <dgm:spPr/>
      <dgm:t>
        <a:bodyPr/>
        <a:lstStyle/>
        <a:p>
          <a:endParaRPr lang="en-US"/>
        </a:p>
      </dgm:t>
    </dgm:pt>
    <dgm:pt modelId="{53D5E6F7-B2A3-4ADF-83C7-ADBE6A19F7D0}" type="sibTrans" cxnId="{6BA70D65-2904-4EFF-AEE8-E6BB27D07BA3}">
      <dgm:prSet/>
      <dgm:spPr/>
      <dgm:t>
        <a:bodyPr/>
        <a:lstStyle/>
        <a:p>
          <a:endParaRPr lang="en-US"/>
        </a:p>
      </dgm:t>
    </dgm:pt>
    <dgm:pt modelId="{03A0196D-696D-4898-8402-DE4C82F869E4}">
      <dgm:prSet phldrT="[Text]" custT="1"/>
      <dgm:spPr/>
      <dgm:t>
        <a:bodyPr/>
        <a:lstStyle/>
        <a:p>
          <a:r>
            <a:rPr lang="en-US" sz="1800" b="1" dirty="0">
              <a:latin typeface="Calibri" panose="020F0502020204030204" pitchFamily="34" charset="0"/>
              <a:cs typeface="Calibri" panose="020F0502020204030204" pitchFamily="34" charset="0"/>
            </a:rPr>
            <a:t>Develop Scoring algorithm</a:t>
          </a:r>
        </a:p>
      </dgm:t>
    </dgm:pt>
    <dgm:pt modelId="{F4C4D650-61D7-4E29-BB78-CD270513078E}" type="parTrans" cxnId="{15F09366-706C-4DB5-82A6-237B72D2433B}">
      <dgm:prSet/>
      <dgm:spPr/>
      <dgm:t>
        <a:bodyPr/>
        <a:lstStyle/>
        <a:p>
          <a:endParaRPr lang="en-US"/>
        </a:p>
      </dgm:t>
    </dgm:pt>
    <dgm:pt modelId="{EE67D31B-699F-4B92-9581-B36A17A08868}" type="sibTrans" cxnId="{15F09366-706C-4DB5-82A6-237B72D2433B}">
      <dgm:prSet/>
      <dgm:spPr/>
      <dgm:t>
        <a:bodyPr/>
        <a:lstStyle/>
        <a:p>
          <a:endParaRPr lang="en-US"/>
        </a:p>
      </dgm:t>
    </dgm:pt>
    <dgm:pt modelId="{4D9F981A-6339-4A35-B4E2-549F3BFB5E13}">
      <dgm:prSet phldrT="[Text]" custT="1"/>
      <dgm:spPr/>
      <dgm:t>
        <a:bodyPr/>
        <a:lstStyle/>
        <a:p>
          <a:r>
            <a:rPr lang="en-US" sz="2000" b="1" dirty="0">
              <a:latin typeface="Calibri" panose="020F0502020204030204" pitchFamily="34" charset="0"/>
              <a:cs typeface="Calibri" panose="020F0502020204030204" pitchFamily="34" charset="0"/>
            </a:rPr>
            <a:t>Return Top 5 Recipes</a:t>
          </a:r>
        </a:p>
      </dgm:t>
    </dgm:pt>
    <dgm:pt modelId="{BB7D66D7-CCB8-473A-B8CA-A0C10A6970F9}" type="parTrans" cxnId="{48E1C879-4C55-40AB-8A3A-CD16F93A2D1E}">
      <dgm:prSet/>
      <dgm:spPr/>
      <dgm:t>
        <a:bodyPr/>
        <a:lstStyle/>
        <a:p>
          <a:endParaRPr lang="en-US"/>
        </a:p>
      </dgm:t>
    </dgm:pt>
    <dgm:pt modelId="{06140A3C-0CC5-4DA7-9610-41FFB38A9723}" type="sibTrans" cxnId="{48E1C879-4C55-40AB-8A3A-CD16F93A2D1E}">
      <dgm:prSet/>
      <dgm:spPr/>
      <dgm:t>
        <a:bodyPr/>
        <a:lstStyle/>
        <a:p>
          <a:endParaRPr lang="en-US"/>
        </a:p>
      </dgm:t>
    </dgm:pt>
    <dgm:pt modelId="{A307ED6F-B896-4781-A235-7F7B255C7BB3}">
      <dgm:prSet custT="1"/>
      <dgm:spPr/>
      <dgm:t>
        <a:bodyPr/>
        <a:lstStyle/>
        <a:p>
          <a:r>
            <a:rPr lang="en-US" sz="1800" b="1" dirty="0">
              <a:latin typeface="Calibri" panose="020F0502020204030204" pitchFamily="34" charset="0"/>
              <a:cs typeface="Calibri" panose="020F0502020204030204" pitchFamily="34" charset="0"/>
            </a:rPr>
            <a:t>Develop GUI</a:t>
          </a:r>
        </a:p>
      </dgm:t>
    </dgm:pt>
    <dgm:pt modelId="{0562E3FC-071A-444E-8D27-6B81D2F65745}" type="parTrans" cxnId="{9AF79F7C-BE89-4594-BFE5-0AA0281A4342}">
      <dgm:prSet/>
      <dgm:spPr/>
      <dgm:t>
        <a:bodyPr/>
        <a:lstStyle/>
        <a:p>
          <a:endParaRPr lang="en-US"/>
        </a:p>
      </dgm:t>
    </dgm:pt>
    <dgm:pt modelId="{C6458DF6-F307-4486-90BC-4764C4F33B59}" type="sibTrans" cxnId="{9AF79F7C-BE89-4594-BFE5-0AA0281A4342}">
      <dgm:prSet/>
      <dgm:spPr/>
      <dgm:t>
        <a:bodyPr/>
        <a:lstStyle/>
        <a:p>
          <a:endParaRPr lang="en-US"/>
        </a:p>
      </dgm:t>
    </dgm:pt>
    <dgm:pt modelId="{0037D242-9393-4CFF-BE8A-6ED4CA8F9B65}" type="pres">
      <dgm:prSet presAssocID="{12D03179-8B51-4C1F-AFF0-15B984C2B7EA}" presName="Name0" presStyleCnt="0">
        <dgm:presLayoutVars>
          <dgm:dir/>
          <dgm:resizeHandles val="exact"/>
        </dgm:presLayoutVars>
      </dgm:prSet>
      <dgm:spPr/>
    </dgm:pt>
    <dgm:pt modelId="{9D3231A3-3F06-40D2-941F-973D7400BF0D}" type="pres">
      <dgm:prSet presAssocID="{120A0321-CBB4-4732-88F6-251D5290642A}" presName="parTxOnly" presStyleLbl="node1" presStyleIdx="0" presStyleCnt="4" custScaleX="136764" custScaleY="188325">
        <dgm:presLayoutVars>
          <dgm:bulletEnabled val="1"/>
        </dgm:presLayoutVars>
      </dgm:prSet>
      <dgm:spPr/>
    </dgm:pt>
    <dgm:pt modelId="{48AC5119-1C90-4F89-B034-6CA0C85BBBA7}" type="pres">
      <dgm:prSet presAssocID="{53D5E6F7-B2A3-4ADF-83C7-ADBE6A19F7D0}" presName="parSpace" presStyleCnt="0"/>
      <dgm:spPr/>
    </dgm:pt>
    <dgm:pt modelId="{2CD348EA-C66E-496C-98AE-D943016C6366}" type="pres">
      <dgm:prSet presAssocID="{03A0196D-696D-4898-8402-DE4C82F869E4}" presName="parTxOnly" presStyleLbl="node1" presStyleIdx="1" presStyleCnt="4" custScaleX="135675" custScaleY="188082">
        <dgm:presLayoutVars>
          <dgm:bulletEnabled val="1"/>
        </dgm:presLayoutVars>
      </dgm:prSet>
      <dgm:spPr/>
    </dgm:pt>
    <dgm:pt modelId="{B03D0FF1-99FA-4DF4-BA12-A6CBAD3F1C4B}" type="pres">
      <dgm:prSet presAssocID="{EE67D31B-699F-4B92-9581-B36A17A08868}" presName="parSpace" presStyleCnt="0"/>
      <dgm:spPr/>
    </dgm:pt>
    <dgm:pt modelId="{ACDF425A-8E7C-4002-A1E4-C46A87C03B4F}" type="pres">
      <dgm:prSet presAssocID="{4D9F981A-6339-4A35-B4E2-549F3BFB5E13}" presName="parTxOnly" presStyleLbl="node1" presStyleIdx="2" presStyleCnt="4" custScaleX="154331" custScaleY="188325">
        <dgm:presLayoutVars>
          <dgm:bulletEnabled val="1"/>
        </dgm:presLayoutVars>
      </dgm:prSet>
      <dgm:spPr/>
    </dgm:pt>
    <dgm:pt modelId="{FA3BA719-4014-4494-83A7-1C272B6D0419}" type="pres">
      <dgm:prSet presAssocID="{06140A3C-0CC5-4DA7-9610-41FFB38A9723}" presName="parSpace" presStyleCnt="0"/>
      <dgm:spPr/>
    </dgm:pt>
    <dgm:pt modelId="{E3BB07E5-FC45-4D8B-9DDA-EB03ADAA48E5}" type="pres">
      <dgm:prSet presAssocID="{A307ED6F-B896-4781-A235-7F7B255C7BB3}" presName="parTxOnly" presStyleLbl="node1" presStyleIdx="3" presStyleCnt="4" custScaleX="135005" custScaleY="188082">
        <dgm:presLayoutVars>
          <dgm:bulletEnabled val="1"/>
        </dgm:presLayoutVars>
      </dgm:prSet>
      <dgm:spPr/>
    </dgm:pt>
  </dgm:ptLst>
  <dgm:cxnLst>
    <dgm:cxn modelId="{4FFEB20E-8AD4-4D8D-99BA-C8CEFA56EFBC}" type="presOf" srcId="{03A0196D-696D-4898-8402-DE4C82F869E4}" destId="{2CD348EA-C66E-496C-98AE-D943016C6366}" srcOrd="0" destOrd="0" presId="urn:microsoft.com/office/officeart/2005/8/layout/hChevron3"/>
    <dgm:cxn modelId="{DD216935-1D3B-4CF5-A9E6-A6513D14BAE3}" type="presOf" srcId="{120A0321-CBB4-4732-88F6-251D5290642A}" destId="{9D3231A3-3F06-40D2-941F-973D7400BF0D}" srcOrd="0" destOrd="0" presId="urn:microsoft.com/office/officeart/2005/8/layout/hChevron3"/>
    <dgm:cxn modelId="{C07BAC62-0C4B-4655-8D51-4C537007CC8E}" type="presOf" srcId="{4D9F981A-6339-4A35-B4E2-549F3BFB5E13}" destId="{ACDF425A-8E7C-4002-A1E4-C46A87C03B4F}" srcOrd="0" destOrd="0" presId="urn:microsoft.com/office/officeart/2005/8/layout/hChevron3"/>
    <dgm:cxn modelId="{6BA70D65-2904-4EFF-AEE8-E6BB27D07BA3}" srcId="{12D03179-8B51-4C1F-AFF0-15B984C2B7EA}" destId="{120A0321-CBB4-4732-88F6-251D5290642A}" srcOrd="0" destOrd="0" parTransId="{B3769F51-2A5E-4D7F-9082-C48267E85BFD}" sibTransId="{53D5E6F7-B2A3-4ADF-83C7-ADBE6A19F7D0}"/>
    <dgm:cxn modelId="{15F09366-706C-4DB5-82A6-237B72D2433B}" srcId="{12D03179-8B51-4C1F-AFF0-15B984C2B7EA}" destId="{03A0196D-696D-4898-8402-DE4C82F869E4}" srcOrd="1" destOrd="0" parTransId="{F4C4D650-61D7-4E29-BB78-CD270513078E}" sibTransId="{EE67D31B-699F-4B92-9581-B36A17A08868}"/>
    <dgm:cxn modelId="{9E66EB50-51DE-438E-8E8C-745F4AE3A469}" type="presOf" srcId="{12D03179-8B51-4C1F-AFF0-15B984C2B7EA}" destId="{0037D242-9393-4CFF-BE8A-6ED4CA8F9B65}" srcOrd="0" destOrd="0" presId="urn:microsoft.com/office/officeart/2005/8/layout/hChevron3"/>
    <dgm:cxn modelId="{48E1C879-4C55-40AB-8A3A-CD16F93A2D1E}" srcId="{12D03179-8B51-4C1F-AFF0-15B984C2B7EA}" destId="{4D9F981A-6339-4A35-B4E2-549F3BFB5E13}" srcOrd="2" destOrd="0" parTransId="{BB7D66D7-CCB8-473A-B8CA-A0C10A6970F9}" sibTransId="{06140A3C-0CC5-4DA7-9610-41FFB38A9723}"/>
    <dgm:cxn modelId="{9AF79F7C-BE89-4594-BFE5-0AA0281A4342}" srcId="{12D03179-8B51-4C1F-AFF0-15B984C2B7EA}" destId="{A307ED6F-B896-4781-A235-7F7B255C7BB3}" srcOrd="3" destOrd="0" parTransId="{0562E3FC-071A-444E-8D27-6B81D2F65745}" sibTransId="{C6458DF6-F307-4486-90BC-4764C4F33B59}"/>
    <dgm:cxn modelId="{D0E5E3BA-6700-44DC-A93F-8ED719B7BAF8}" type="presOf" srcId="{A307ED6F-B896-4781-A235-7F7B255C7BB3}" destId="{E3BB07E5-FC45-4D8B-9DDA-EB03ADAA48E5}" srcOrd="0" destOrd="0" presId="urn:microsoft.com/office/officeart/2005/8/layout/hChevron3"/>
    <dgm:cxn modelId="{AE9F5861-1A35-42B2-89D2-DE4830F0EBCB}" type="presParOf" srcId="{0037D242-9393-4CFF-BE8A-6ED4CA8F9B65}" destId="{9D3231A3-3F06-40D2-941F-973D7400BF0D}" srcOrd="0" destOrd="0" presId="urn:microsoft.com/office/officeart/2005/8/layout/hChevron3"/>
    <dgm:cxn modelId="{C053FA58-074E-4135-9A33-D7247DABC628}" type="presParOf" srcId="{0037D242-9393-4CFF-BE8A-6ED4CA8F9B65}" destId="{48AC5119-1C90-4F89-B034-6CA0C85BBBA7}" srcOrd="1" destOrd="0" presId="urn:microsoft.com/office/officeart/2005/8/layout/hChevron3"/>
    <dgm:cxn modelId="{0C015C4E-56DB-42B9-9537-6E54B4C32205}" type="presParOf" srcId="{0037D242-9393-4CFF-BE8A-6ED4CA8F9B65}" destId="{2CD348EA-C66E-496C-98AE-D943016C6366}" srcOrd="2" destOrd="0" presId="urn:microsoft.com/office/officeart/2005/8/layout/hChevron3"/>
    <dgm:cxn modelId="{CFE14DAB-F341-45CD-A810-E4B7D9C89E0C}" type="presParOf" srcId="{0037D242-9393-4CFF-BE8A-6ED4CA8F9B65}" destId="{B03D0FF1-99FA-4DF4-BA12-A6CBAD3F1C4B}" srcOrd="3" destOrd="0" presId="urn:microsoft.com/office/officeart/2005/8/layout/hChevron3"/>
    <dgm:cxn modelId="{37613838-1C02-4EF0-9CFF-A93BE994B603}" type="presParOf" srcId="{0037D242-9393-4CFF-BE8A-6ED4CA8F9B65}" destId="{ACDF425A-8E7C-4002-A1E4-C46A87C03B4F}" srcOrd="4" destOrd="0" presId="urn:microsoft.com/office/officeart/2005/8/layout/hChevron3"/>
    <dgm:cxn modelId="{B9E2BE6B-CBEA-4E36-9113-3AD42D6D6D40}" type="presParOf" srcId="{0037D242-9393-4CFF-BE8A-6ED4CA8F9B65}" destId="{FA3BA719-4014-4494-83A7-1C272B6D0419}" srcOrd="5" destOrd="0" presId="urn:microsoft.com/office/officeart/2005/8/layout/hChevron3"/>
    <dgm:cxn modelId="{802AE6B1-8A3B-41E4-B989-013B524CC2EC}" type="presParOf" srcId="{0037D242-9393-4CFF-BE8A-6ED4CA8F9B65}" destId="{E3BB07E5-FC45-4D8B-9DDA-EB03ADAA48E5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3231A3-3F06-40D2-941F-973D7400BF0D}">
      <dsp:nvSpPr>
        <dsp:cNvPr id="0" name=""/>
        <dsp:cNvSpPr/>
      </dsp:nvSpPr>
      <dsp:spPr>
        <a:xfrm>
          <a:off x="2157" y="1754088"/>
          <a:ext cx="3176496" cy="17496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Calibri" panose="020F0502020204030204" pitchFamily="34" charset="0"/>
              <a:cs typeface="Calibri" panose="020F0502020204030204" pitchFamily="34" charset="0"/>
            </a:rPr>
            <a:t>Get Data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alibri" panose="020F0502020204030204" pitchFamily="34" charset="0"/>
              <a:cs typeface="Calibri" panose="020F0502020204030204" pitchFamily="34" charset="0"/>
            </a:rPr>
            <a:t>Kaggle database: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Calibri" panose="020F0502020204030204" pitchFamily="34" charset="0"/>
              <a:cs typeface="Calibri" panose="020F0502020204030204" pitchFamily="34" charset="0"/>
            </a:rPr>
            <a:t> 180 K+ recipes and 700K+ recipe reviews covering 18 years of user interactions and uploads on Food.com</a:t>
          </a:r>
          <a:endParaRPr lang="en-US" sz="16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157" y="1754088"/>
        <a:ext cx="2739090" cy="1749623"/>
      </dsp:txXfrm>
    </dsp:sp>
    <dsp:sp modelId="{2CD348EA-C66E-496C-98AE-D943016C6366}">
      <dsp:nvSpPr>
        <dsp:cNvPr id="0" name=""/>
        <dsp:cNvSpPr/>
      </dsp:nvSpPr>
      <dsp:spPr>
        <a:xfrm>
          <a:off x="2714131" y="1755217"/>
          <a:ext cx="3151203" cy="17473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" panose="020F0502020204030204" pitchFamily="34" charset="0"/>
              <a:cs typeface="Calibri" panose="020F0502020204030204" pitchFamily="34" charset="0"/>
            </a:rPr>
            <a:t>Develop Scoring algorithm</a:t>
          </a:r>
        </a:p>
      </dsp:txBody>
      <dsp:txXfrm>
        <a:off x="3587814" y="1755217"/>
        <a:ext cx="1403838" cy="1747365"/>
      </dsp:txXfrm>
    </dsp:sp>
    <dsp:sp modelId="{ACDF425A-8E7C-4002-A1E4-C46A87C03B4F}">
      <dsp:nvSpPr>
        <dsp:cNvPr id="0" name=""/>
        <dsp:cNvSpPr/>
      </dsp:nvSpPr>
      <dsp:spPr>
        <a:xfrm>
          <a:off x="5400812" y="1754088"/>
          <a:ext cx="3584509" cy="174962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Calibri" panose="020F0502020204030204" pitchFamily="34" charset="0"/>
              <a:cs typeface="Calibri" panose="020F0502020204030204" pitchFamily="34" charset="0"/>
            </a:rPr>
            <a:t>Return Top 5 Recipes</a:t>
          </a:r>
        </a:p>
      </dsp:txBody>
      <dsp:txXfrm>
        <a:off x="6275624" y="1754088"/>
        <a:ext cx="1834886" cy="1749623"/>
      </dsp:txXfrm>
    </dsp:sp>
    <dsp:sp modelId="{E3BB07E5-FC45-4D8B-9DDA-EB03ADAA48E5}">
      <dsp:nvSpPr>
        <dsp:cNvPr id="0" name=""/>
        <dsp:cNvSpPr/>
      </dsp:nvSpPr>
      <dsp:spPr>
        <a:xfrm>
          <a:off x="8520800" y="1755217"/>
          <a:ext cx="3135641" cy="17473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" panose="020F0502020204030204" pitchFamily="34" charset="0"/>
              <a:cs typeface="Calibri" panose="020F0502020204030204" pitchFamily="34" charset="0"/>
            </a:rPr>
            <a:t>Develop GUI</a:t>
          </a:r>
        </a:p>
      </dsp:txBody>
      <dsp:txXfrm>
        <a:off x="9394483" y="1755217"/>
        <a:ext cx="1388276" cy="17473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E03B7-B591-4A2A-B695-014C5A39F13E}" type="datetimeFigureOut">
              <a:rPr lang="en-US"/>
              <a:t>3/26/2021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322BB-75AD-4A1E-9661-2724167329F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70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FBD7B-E4FB-4AA8-9540-FD148073ACB3}" type="datetimeFigureOut">
              <a:rPr lang="en-US"/>
              <a:t>3/26/2021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5B7DE-1198-4F2F-B574-CA8CAE34164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2312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Mi nombre es Kamalah Chang. Soy de California. yo Llevo 16 años trabajado para Schlumberger como ingeniero mecánico.</a:t>
            </a:r>
          </a:p>
          <a:p>
            <a:r>
              <a:rPr lang="es-ES" dirty="0"/>
              <a:t>Disfruto corriendo, viajando y horneando en mi tiempo libre.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08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¿Calificación más alta?¿Menos ingredientes?¿Menos </a:t>
            </a:r>
            <a:r>
              <a:rPr lang="es-ES" dirty="0" err="1"/>
              <a:t>pasos?Más</a:t>
            </a:r>
            <a:r>
              <a:rPr lang="es-ES" dirty="0"/>
              <a:t> rápido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952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*Clustering*</a:t>
            </a:r>
          </a:p>
          <a:p>
            <a:endParaRPr lang="en-US" dirty="0"/>
          </a:p>
          <a:p>
            <a:r>
              <a:rPr lang="en-US" dirty="0" err="1"/>
              <a:t>Desarrollar</a:t>
            </a:r>
            <a:r>
              <a:rPr lang="en-US" dirty="0"/>
              <a:t> </a:t>
            </a:r>
            <a:r>
              <a:rPr lang="en-US" dirty="0" err="1"/>
              <a:t>algoritmo</a:t>
            </a:r>
            <a:r>
              <a:rPr lang="en-US" dirty="0"/>
              <a:t> de </a:t>
            </a:r>
            <a:r>
              <a:rPr lang="en-US" dirty="0" err="1"/>
              <a:t>puntuación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Agregar</a:t>
            </a:r>
            <a:r>
              <a:rPr lang="en-US" dirty="0"/>
              <a:t> los Top 5 </a:t>
            </a:r>
            <a:r>
              <a:rPr lang="en-US" dirty="0" err="1"/>
              <a:t>recetas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Desorollar</a:t>
            </a:r>
            <a:r>
              <a:rPr lang="en-US" dirty="0"/>
              <a:t> el GUI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023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Identificar todos los ingredientes en todas las recetas.</a:t>
            </a:r>
          </a:p>
          <a:p>
            <a:r>
              <a:rPr lang="es-ES" dirty="0"/>
              <a:t>Califique la frecuencia de cada ingrediente para calificar los ingredientes más frecuentes.</a:t>
            </a:r>
          </a:p>
          <a:p>
            <a:endParaRPr lang="es-ES" dirty="0"/>
          </a:p>
          <a:p>
            <a:r>
              <a:rPr lang="es-ES" dirty="0"/>
              <a:t>Algunas recetas solo tienen 5 reseñas, algunas tienen 5000Combine la calificación promedio y el número de reseñas en una sola métrica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60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738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1135743"/>
            <a:ext cx="1622332" cy="799981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324" y="362396"/>
            <a:ext cx="9141619" cy="16764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2089595"/>
            <a:ext cx="9141619" cy="886344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09051-6E81-43E8-9099-FF6A0C3DCFE8}" type="datetime1">
              <a:rPr lang="en-US"/>
              <a:t>3/26/2021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751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EAB04-7709-4C1E-A61A-74684A0170FC}" type="datetime1">
              <a:rPr lang="en-US"/>
              <a:t>3/26/2021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082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 rot="5400000">
            <a:off x="9583007" y="233864"/>
            <a:ext cx="1063300" cy="524046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5" name="bottom graphic"/>
          <p:cNvGrpSpPr/>
          <p:nvPr/>
        </p:nvGrpSpPr>
        <p:grpSpPr>
          <a:xfrm>
            <a:off x="0" y="5395517"/>
            <a:ext cx="12188825" cy="1462483"/>
            <a:chOff x="0" y="4046638"/>
            <a:chExt cx="9144000" cy="1096862"/>
          </a:xfrm>
        </p:grpSpPr>
        <p:sp>
          <p:nvSpPr>
            <p:cNvPr id="16" name="Freeform 15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72"/>
            <p:cNvSpPr/>
            <p:nvPr/>
          </p:nvSpPr>
          <p:spPr bwMode="ltGray">
            <a:xfrm rot="5400000">
              <a:off x="4023569" y="23069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1060" y="1150514"/>
            <a:ext cx="1828324" cy="50216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1150514"/>
            <a:ext cx="8227457" cy="5021685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BD0D-E0B1-4CED-AC65-708AC79EB9CD}" type="datetime1">
              <a:rPr lang="en-US"/>
              <a:t>3/26/2021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64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0CC3EA6D-DF0B-4D4B-B359-5F1D1D0E30A4}" type="datetime1">
              <a:rPr lang="en-US" smtClean="0"/>
              <a:pPr/>
              <a:t>3/26/2021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5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3124415"/>
            <a:ext cx="1622332" cy="805061"/>
            <a:chOff x="0" y="2343311"/>
            <a:chExt cx="1217066" cy="603796"/>
          </a:xfrm>
        </p:grpSpPr>
        <p:sp>
          <p:nvSpPr>
            <p:cNvPr id="8" name="Rounded Rectangle 7"/>
            <p:cNvSpPr/>
            <p:nvPr/>
          </p:nvSpPr>
          <p:spPr>
            <a:xfrm>
              <a:off x="787514" y="2347123"/>
              <a:ext cx="429552" cy="59998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86370" y="2347123"/>
              <a:ext cx="429552" cy="59998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92604" y="2535915"/>
              <a:ext cx="599986" cy="214778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9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0" name="Freeform 19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4" y="1932518"/>
            <a:ext cx="9141619" cy="2105367"/>
          </a:xfrm>
        </p:spPr>
        <p:txBody>
          <a:bodyPr anchor="b">
            <a:normAutofit/>
          </a:bodyPr>
          <a:lstStyle>
            <a:lvl1pPr algn="l">
              <a:defRPr sz="6000" b="0" cap="none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324" y="4084264"/>
            <a:ext cx="9141619" cy="933297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977EDB99-15BC-4479-BAC5-1E502E66917A}" type="datetime1">
              <a:rPr lang="en-US" smtClean="0"/>
              <a:pPr/>
              <a:t>3/26/2021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69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4875530" cy="4572000"/>
          </a:xfrm>
        </p:spPr>
        <p:txBody>
          <a:bodyPr>
            <a:normAutofit/>
          </a:bodyPr>
          <a:lstStyle>
            <a:lvl1pPr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600200"/>
            <a:ext cx="4875530" cy="4572000"/>
          </a:xfrm>
        </p:spPr>
        <p:txBody>
          <a:bodyPr>
            <a:normAutofit/>
          </a:bodyPr>
          <a:lstStyle>
            <a:lvl1pPr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067C2A3-CD19-48AB-9F64-ECCF75182EDD}" type="datetime1">
              <a:rPr lang="en-US" smtClean="0"/>
              <a:pPr/>
              <a:t>3/26/2021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9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1524000"/>
            <a:ext cx="487553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2413000"/>
            <a:ext cx="4875530" cy="3759199"/>
          </a:xfrm>
        </p:spPr>
        <p:txBody>
          <a:bodyPr>
            <a:normAutofit/>
          </a:bodyPr>
          <a:lstStyle>
            <a:lvl1pPr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412" y="1524000"/>
            <a:ext cx="487553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412" y="2413000"/>
            <a:ext cx="4875530" cy="3759199"/>
          </a:xfrm>
        </p:spPr>
        <p:txBody>
          <a:bodyPr>
            <a:normAutofit/>
          </a:bodyPr>
          <a:lstStyle>
            <a:lvl1pPr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0363E8C1-7C87-4705-AB97-8CD17D208E3F}" type="datetime1">
              <a:rPr lang="en-US" smtClean="0"/>
              <a:pPr/>
              <a:t>3/26/2021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03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C624E-DF92-4841-B9B9-DD11AA239B85}" type="datetime1">
              <a:rPr lang="en-US"/>
              <a:t>3/26/2021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90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9" name="Freeform 8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3AE1-4360-4D5B-BDBC-656B872DD533}" type="datetime1">
              <a:rPr lang="en-US"/>
              <a:t>3/26/2021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539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5530" y="1600200"/>
            <a:ext cx="6094413" cy="4572000"/>
          </a:xfrm>
        </p:spPr>
        <p:txBody>
          <a:bodyPr>
            <a:normAutofit/>
          </a:bodyPr>
          <a:lstStyle>
            <a:lvl1pPr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3" y="1600202"/>
            <a:ext cx="3453500" cy="457199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0990708-46A4-4851-883E-8DFB8939107E}" type="datetime1">
              <a:rPr lang="en-US" smtClean="0"/>
              <a:pPr/>
              <a:t>3/26/2021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96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218887" y="1600200"/>
            <a:ext cx="6703850" cy="3657600"/>
          </a:xfrm>
          <a:prstGeom prst="roundRect">
            <a:avLst>
              <a:gd name="adj" fmla="val 3098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27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600200"/>
            <a:ext cx="2844059" cy="3759200"/>
          </a:xfrm>
        </p:spPr>
        <p:txBody>
          <a:bodyPr anchor="b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AE88EFFC-86AE-4294-A319-CAFC2651994B}" type="datetime1">
              <a:rPr lang="en-US" smtClean="0"/>
              <a:pPr/>
              <a:t>3/26/2021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98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1" name="Freeform 20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grpSp>
        <p:nvGrpSpPr>
          <p:cNvPr id="7" name="squares"/>
          <p:cNvGrpSpPr/>
          <p:nvPr/>
        </p:nvGrpSpPr>
        <p:grpSpPr>
          <a:xfrm>
            <a:off x="1" y="800551"/>
            <a:ext cx="1063023" cy="524183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600200"/>
            <a:ext cx="9751060" cy="4572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8883" y="6448425"/>
            <a:ext cx="8288401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47913" y="6448425"/>
            <a:ext cx="1422030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29E8617-6EA8-4B97-A5E8-E18E98765EE2}" type="datetime1">
              <a:rPr lang="en-US"/>
              <a:pPr/>
              <a:t>3/26/2021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1516" y="6448425"/>
            <a:ext cx="812588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4C99D79-8A4B-4031-B1E0-AF26F8EDF2B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268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55772" indent="-304747" algn="l" defTabSz="1218987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067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8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1088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5987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0108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619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129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Cómetelo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2089595"/>
            <a:ext cx="9752488" cy="886344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Kamalah Chang</a:t>
            </a:r>
          </a:p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Ironhack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Data Analytics Bootcamp| CDMX |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Septiembre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280183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4123C81-DFF3-4F53-8220-B7931254E4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1" r="23333"/>
          <a:stretch/>
        </p:blipFill>
        <p:spPr bwMode="auto">
          <a:xfrm>
            <a:off x="3403576" y="3083718"/>
            <a:ext cx="10668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3212" y="1567670"/>
            <a:ext cx="8915400" cy="1776846"/>
          </a:xfrm>
        </p:spPr>
        <p:txBody>
          <a:bodyPr>
            <a:normAutofit fontScale="550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rgbClr val="737373"/>
                </a:solidFill>
                <a:effectLst/>
                <a:latin typeface="Roboto"/>
              </a:rPr>
              <a:t>Mechanical Engineer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737373"/>
                </a:solidFill>
                <a:effectLst/>
                <a:latin typeface="Roboto"/>
              </a:rPr>
              <a:t> from </a:t>
            </a: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rgbClr val="737373"/>
                </a:solidFill>
                <a:effectLst/>
                <a:latin typeface="Roboto"/>
              </a:rPr>
              <a:t>California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737373"/>
                </a:solidFill>
                <a:effectLst/>
                <a:latin typeface="Roboto"/>
              </a:rPr>
              <a:t>, currently working for an </a:t>
            </a: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rgbClr val="737373"/>
                </a:solidFill>
                <a:effectLst/>
                <a:latin typeface="Roboto"/>
              </a:rPr>
              <a:t>oilfield services company </a:t>
            </a:r>
            <a:r>
              <a:rPr lang="en-US" altLang="en-US" sz="4800" dirty="0">
                <a:solidFill>
                  <a:srgbClr val="737373"/>
                </a:solidFill>
                <a:latin typeface="Roboto"/>
              </a:rPr>
              <a:t>in</a:t>
            </a:r>
            <a:r>
              <a:rPr lang="en-US" altLang="en-US" sz="4800" b="1" dirty="0">
                <a:solidFill>
                  <a:srgbClr val="737373"/>
                </a:solidFill>
                <a:latin typeface="Roboto"/>
              </a:rPr>
              <a:t> Texas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737373"/>
                </a:solidFill>
                <a:effectLst/>
                <a:latin typeface="Roboto"/>
              </a:rPr>
              <a:t>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4800" dirty="0">
              <a:solidFill>
                <a:srgbClr val="737373"/>
              </a:solidFill>
              <a:latin typeface="Roboto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800" dirty="0">
                <a:solidFill>
                  <a:srgbClr val="737373"/>
                </a:solidFill>
                <a:latin typeface="Roboto"/>
              </a:rPr>
              <a:t>I travel (27 countries and counting), run, and bake in my spare time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2F462F-1244-4D2E-B35B-010995208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462" y="314664"/>
            <a:ext cx="2630550" cy="262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815EAD8B-5472-4361-8624-F5CC2C49D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91" y="2963578"/>
            <a:ext cx="25050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F079B5A6-1DB3-4583-BCF9-DA8532219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2" y="3362350"/>
            <a:ext cx="457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A530C52-409C-437D-9E3D-9E628C748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2" y="4523184"/>
            <a:ext cx="4572000" cy="103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1D2ED59-7E4E-463B-B965-AA9D3C4946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" t="23333" r="-1883" b="16667"/>
          <a:stretch/>
        </p:blipFill>
        <p:spPr bwMode="auto">
          <a:xfrm>
            <a:off x="4659226" y="3362350"/>
            <a:ext cx="2516830" cy="199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34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9448800" cy="4572000"/>
          </a:xfrm>
        </p:spPr>
        <p:txBody>
          <a:bodyPr/>
          <a:lstStyle/>
          <a:p>
            <a:r>
              <a:rPr lang="en-US" dirty="0"/>
              <a:t>What is the best recipe to make?</a:t>
            </a:r>
          </a:p>
          <a:p>
            <a:pPr lvl="1"/>
            <a:r>
              <a:rPr lang="en-US" dirty="0"/>
              <a:t>Highest rating?</a:t>
            </a:r>
          </a:p>
          <a:p>
            <a:pPr lvl="1"/>
            <a:r>
              <a:rPr lang="en-US" dirty="0"/>
              <a:t>Fewest ingredients?</a:t>
            </a:r>
          </a:p>
          <a:p>
            <a:pPr lvl="1"/>
            <a:r>
              <a:rPr lang="en-US" dirty="0"/>
              <a:t>Fewest steps?</a:t>
            </a:r>
          </a:p>
          <a:p>
            <a:pPr lvl="1"/>
            <a:r>
              <a:rPr lang="en-US" dirty="0"/>
              <a:t>Quickest?</a:t>
            </a:r>
          </a:p>
          <a:p>
            <a:r>
              <a:rPr lang="en-US" dirty="0"/>
              <a:t>What do the recipes have in common that makes them the highest rated?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66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4D73273-4B2B-4931-AB2B-CD42B2972DF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09537843"/>
              </p:ext>
            </p:extLst>
          </p:nvPr>
        </p:nvGraphicFramePr>
        <p:xfrm>
          <a:off x="379412" y="800100"/>
          <a:ext cx="116586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906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9D3231A3-3F06-40D2-941F-973D7400BF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2CD348EA-C66E-496C-98AE-D943016C63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ACDF425A-8E7C-4002-A1E4-C46A87C03B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E3BB07E5-FC45-4D8B-9DDA-EB03ADAA48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10744200" cy="1295400"/>
          </a:xfrm>
        </p:spPr>
        <p:txBody>
          <a:bodyPr/>
          <a:lstStyle/>
          <a:p>
            <a:r>
              <a:rPr lang="en-US" dirty="0"/>
              <a:t>Technical Challenge | Defining the Top 5 algorithm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152154" y="1715631"/>
            <a:ext cx="6629400" cy="1905000"/>
          </a:xfrm>
        </p:spPr>
        <p:txBody>
          <a:bodyPr>
            <a:noAutofit/>
          </a:bodyPr>
          <a:lstStyle/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How to define the “exoticness” of an ingredient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Identify all ingredients in all recipes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Rate frequency of each ingredient for score most frequent ingredients.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7A6D24-C6DD-47C7-9D7B-BE737E9791EC}"/>
              </a:ext>
            </a:extLst>
          </p:cNvPr>
          <p:cNvSpPr txBox="1"/>
          <p:nvPr/>
        </p:nvSpPr>
        <p:spPr>
          <a:xfrm>
            <a:off x="6462258" y="1715631"/>
            <a:ext cx="571627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 recipes only have 5 reviews, some have 5000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Combine average rating and number of reviews into a single metric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8B243A-5732-4107-8732-A4BE2BA351B8}"/>
              </a:ext>
            </a:extLst>
          </p:cNvPr>
          <p:cNvSpPr txBox="1"/>
          <p:nvPr/>
        </p:nvSpPr>
        <p:spPr>
          <a:xfrm flipH="1">
            <a:off x="1827212" y="4648200"/>
            <a:ext cx="5105400" cy="156966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7338" lvl="2" indent="-174625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salt</a:t>
            </a:r>
          </a:p>
          <a:p>
            <a:pPr marL="287338" lvl="2" indent="-174625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oil</a:t>
            </a:r>
          </a:p>
          <a:p>
            <a:pPr marL="287338" lvl="2" indent="-17462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utter</a:t>
            </a:r>
          </a:p>
          <a:p>
            <a:pPr marL="112713" lvl="2"/>
            <a:endParaRPr lang="en-US" b="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7338" lvl="2" indent="-17462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heese</a:t>
            </a:r>
          </a:p>
          <a:p>
            <a:pPr marL="287338" lvl="2" indent="-174625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garlic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4073E6-2357-41C9-AD63-D62A151B4D59}"/>
              </a:ext>
            </a:extLst>
          </p:cNvPr>
          <p:cNvSpPr txBox="1"/>
          <p:nvPr/>
        </p:nvSpPr>
        <p:spPr>
          <a:xfrm>
            <a:off x="152154" y="4230231"/>
            <a:ext cx="7313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76187" lvl="2" indent="-4572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most frequent across all recipes!</a:t>
            </a:r>
          </a:p>
        </p:txBody>
      </p:sp>
    </p:spTree>
    <p:extLst>
      <p:ext uri="{BB962C8B-B14F-4D97-AF65-F5344CB8AC3E}">
        <p14:creationId xmlns:p14="http://schemas.microsoft.com/office/powerpoint/2010/main" val="289162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8" grpId="0"/>
      <p:bldP spid="3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313131"/>
                </a:solidFill>
                <a:effectLst/>
                <a:latin typeface="Open Sans"/>
              </a:rPr>
              <a:t>Git:Display</a:t>
            </a:r>
            <a:r>
              <a:rPr lang="en-US" b="0" i="0" dirty="0">
                <a:solidFill>
                  <a:srgbClr val="313131"/>
                </a:solidFill>
                <a:effectLst/>
                <a:latin typeface="Open Sans"/>
              </a:rPr>
              <a:t> a screenshot of your GitHub graphs to show your commit frequency and how much work you did.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6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" name="Gradio - Google Chrome 2021-03-26 16-29-58">
            <a:hlinkClick r:id="" action="ppaction://media"/>
            <a:extLst>
              <a:ext uri="{FF2B5EF4-FFF2-40B4-BE49-F238E27FC236}">
                <a16:creationId xmlns:a16="http://schemas.microsoft.com/office/drawing/2014/main" id="{38C3670E-851F-4B6B-A8B1-3436983EAD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46212" y="1295400"/>
            <a:ext cx="9753600" cy="492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4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9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oking 16x9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esh food presentation (widescreen).potx" id="{63DD3034-9CB5-4B6F-BCA0-530A5E267AB2}" vid="{9783A5E3-1DF2-4F3C-8902-0C2EB8A188D6}"/>
    </a:ext>
  </a:extLst>
</a:theme>
</file>

<file path=ppt/theme/theme2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FB14945D-DABB-422F-9B28-D299995C9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8942AA-0721-4324-BC2C-A3CB43F24E7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700CCB-20BA-4760-AB9F-AC3B63ED32E0}">
  <ds:schemaRefs>
    <ds:schemaRef ds:uri="http://purl.org/dc/elements/1.1/"/>
    <ds:schemaRef ds:uri="a4f35948-e619-41b3-aa29-22878b09cfd2"/>
    <ds:schemaRef ds:uri="http://schemas.microsoft.com/office/2006/documentManagement/types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40262f94-9f35-4ac3-9a90-690165a166b7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Fresh food presentation (widescreen)</Template>
  <TotalTime>237</TotalTime>
  <Words>322</Words>
  <Application>Microsoft Office PowerPoint</Application>
  <PresentationFormat>Custom</PresentationFormat>
  <Paragraphs>57</Paragraphs>
  <Slides>7</Slides>
  <Notes>5</Notes>
  <HiddenSlides>1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Constantia</vt:lpstr>
      <vt:lpstr>Open Sans</vt:lpstr>
      <vt:lpstr>Roboto</vt:lpstr>
      <vt:lpstr>Cooking 16x9</vt:lpstr>
      <vt:lpstr>Cómetelo</vt:lpstr>
      <vt:lpstr>About Me</vt:lpstr>
      <vt:lpstr>Problem Statement</vt:lpstr>
      <vt:lpstr>Approach</vt:lpstr>
      <vt:lpstr>Technical Challenge | Defining the Top 5 algorithm</vt:lpstr>
      <vt:lpstr>Add a Slide Title - 4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Cómetelo</dc:title>
  <dc:creator>Kamalah Chang</dc:creator>
  <cp:lastModifiedBy>Kamalah Chang</cp:lastModifiedBy>
  <cp:revision>20</cp:revision>
  <dcterms:created xsi:type="dcterms:W3CDTF">2021-03-23T01:34:13Z</dcterms:created>
  <dcterms:modified xsi:type="dcterms:W3CDTF">2021-03-27T00:55:15Z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